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Codec Pro Bold" charset="1" panose="00000600000000000000"/>
      <p:regular r:id="rId12"/>
    </p:embeddedFont>
    <p:embeddedFont>
      <p:font typeface="Poppins" charset="1" panose="00000500000000000000"/>
      <p:regular r:id="rId13"/>
    </p:embeddedFont>
    <p:embeddedFont>
      <p:font typeface="Academy"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2942978" y="3621676"/>
            <a:ext cx="11968485" cy="3612260"/>
          </a:xfrm>
          <a:prstGeom prst="rect">
            <a:avLst/>
          </a:prstGeom>
        </p:spPr>
        <p:txBody>
          <a:bodyPr anchor="t" rtlCol="false" tIns="0" lIns="0" bIns="0" rIns="0">
            <a:spAutoFit/>
          </a:bodyPr>
          <a:lstStyle/>
          <a:p>
            <a:pPr algn="l">
              <a:lnSpc>
                <a:spcPts val="5486"/>
              </a:lnSpc>
            </a:pPr>
            <a:r>
              <a:rPr lang="en-US" sz="5899" b="true">
                <a:solidFill>
                  <a:srgbClr val="FFFFFF"/>
                </a:solidFill>
                <a:latin typeface="Codec Pro Bold"/>
                <a:ea typeface="Codec Pro Bold"/>
                <a:cs typeface="Codec Pro Bold"/>
                <a:sym typeface="Codec Pro Bold"/>
              </a:rPr>
              <a:t>Enhanced Customer Support Chatbot for Electronic Gadgets Retail</a:t>
            </a:r>
          </a:p>
          <a:p>
            <a:pPr algn="l">
              <a:lnSpc>
                <a:spcPts val="5486"/>
              </a:lnSpc>
            </a:pPr>
          </a:p>
          <a:p>
            <a:pPr algn="l">
              <a:lnSpc>
                <a:spcPts val="5486"/>
              </a:lnSpc>
            </a:pPr>
          </a:p>
        </p:txBody>
      </p:sp>
      <p:sp>
        <p:nvSpPr>
          <p:cNvPr name="TextBox 5" id="5"/>
          <p:cNvSpPr txBox="true"/>
          <p:nvPr/>
        </p:nvSpPr>
        <p:spPr>
          <a:xfrm rot="0">
            <a:off x="2942978" y="6278757"/>
            <a:ext cx="9209333" cy="1853208"/>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The retail industry demands intelligent systems to streamline customer service. Our project develops an advanced chatbot for electronic gadget stores. It ensures instant assistance on products, warranties, orders, and more, enhancing customer satisfaction and operational efficiency.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1812231" y="649375"/>
            <a:ext cx="8529915" cy="287950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Overview</a:t>
            </a:r>
          </a:p>
        </p:txBody>
      </p:sp>
      <p:sp>
        <p:nvSpPr>
          <p:cNvPr name="TextBox 6" id="6"/>
          <p:cNvSpPr txBox="true"/>
          <p:nvPr/>
        </p:nvSpPr>
        <p:spPr>
          <a:xfrm rot="0">
            <a:off x="1554338" y="3866494"/>
            <a:ext cx="8107647" cy="6005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The retail industry has seen an increasing demand for intelligent systems that streamline customer service. In particular, electronic gadget retailers benefit from an enhanced customer support chatbot that can provide instant assistance. This project aims to design and implement a customer support chatbot for an electronic gadgets retail store. It uses an intelligent chatbot system capable of answering queries related to products, warranties, shipping, order tracking, and more. This solution ensures efficient handling of customer inquiries, boosting both customer satisfaction and operational efficiency.</a:t>
            </a:r>
          </a:p>
          <a:p>
            <a:pPr algn="just">
              <a:lnSpc>
                <a:spcPts val="3386"/>
              </a:lnSpc>
              <a:spcBef>
                <a:spcPct val="0"/>
              </a:spcBef>
            </a:pP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542434" y="3831439"/>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668136" y="1338967"/>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Working</a:t>
            </a:r>
          </a:p>
        </p:txBody>
      </p:sp>
      <p:grpSp>
        <p:nvGrpSpPr>
          <p:cNvPr name="Group 13" id="13"/>
          <p:cNvGrpSpPr/>
          <p:nvPr/>
        </p:nvGrpSpPr>
        <p:grpSpPr>
          <a:xfrm rot="0">
            <a:off x="7900647" y="3446880"/>
            <a:ext cx="843381" cy="8433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3479352" y="3320156"/>
            <a:ext cx="843381" cy="8433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Intent Detection: </a:t>
            </a:r>
          </a:p>
        </p:txBody>
      </p:sp>
      <p:sp>
        <p:nvSpPr>
          <p:cNvPr name="TextBox 20" id="20"/>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
        <p:nvSpPr>
          <p:cNvPr name="TextBox 21" id="21"/>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Fuzzy Search:</a:t>
            </a:r>
          </a:p>
        </p:txBody>
      </p:sp>
      <p:sp>
        <p:nvSpPr>
          <p:cNvPr name="TextBox 22" id="22"/>
          <p:cNvSpPr txBox="true"/>
          <p:nvPr/>
        </p:nvSpPr>
        <p:spPr>
          <a:xfrm rot="0">
            <a:off x="13123476" y="6962464"/>
            <a:ext cx="3548270"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Dynamic Responses</a:t>
            </a:r>
          </a:p>
        </p:txBody>
      </p:sp>
      <p:sp>
        <p:nvSpPr>
          <p:cNvPr name="TextBox 23" id="23"/>
          <p:cNvSpPr txBox="true"/>
          <p:nvPr/>
        </p:nvSpPr>
        <p:spPr>
          <a:xfrm rot="0">
            <a:off x="2416373" y="7482055"/>
            <a:ext cx="3531995" cy="22681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The chatbot analyzes user queries for specific intents such as product details, order tracking, and payment methods using keyword matching.</a:t>
            </a:r>
          </a:p>
          <a:p>
            <a:pPr algn="ctr">
              <a:lnSpc>
                <a:spcPts val="2559"/>
              </a:lnSpc>
              <a:spcBef>
                <a:spcPct val="0"/>
              </a:spcBef>
            </a:pPr>
          </a:p>
        </p:txBody>
      </p:sp>
      <p:sp>
        <p:nvSpPr>
          <p:cNvPr name="TextBox 24" id="24"/>
          <p:cNvSpPr txBox="true"/>
          <p:nvPr/>
        </p:nvSpPr>
        <p:spPr>
          <a:xfrm rot="0">
            <a:off x="7795202" y="7387624"/>
            <a:ext cx="2792291" cy="29158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 It uses fuzzy matching to identify products based on partial user queries, ensuring accurate responses even with ambiguous or incomplete product names.</a:t>
            </a:r>
          </a:p>
          <a:p>
            <a:pPr algn="ctr">
              <a:lnSpc>
                <a:spcPts val="2559"/>
              </a:lnSpc>
              <a:spcBef>
                <a:spcPct val="0"/>
              </a:spcBef>
            </a:pPr>
          </a:p>
        </p:txBody>
      </p:sp>
      <p:sp>
        <p:nvSpPr>
          <p:cNvPr name="TextBox 25" id="25"/>
          <p:cNvSpPr txBox="true"/>
          <p:nvPr/>
        </p:nvSpPr>
        <p:spPr>
          <a:xfrm rot="0">
            <a:off x="12646493" y="7387624"/>
            <a:ext cx="4025253" cy="19442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 Based on the detected intents, the chatbot pulls information from the FAQ database and generates dynamic responses, improving the user experience.</a:t>
            </a:r>
          </a:p>
          <a:p>
            <a:pPr algn="ctr">
              <a:lnSpc>
                <a:spcPts val="255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7417833"/>
            <a:ext cx="4620711" cy="6406532"/>
          </a:xfrm>
          <a:custGeom>
            <a:avLst/>
            <a:gdLst/>
            <a:ahLst/>
            <a:cxnLst/>
            <a:rect r="r" b="b" t="t" l="l"/>
            <a:pathLst>
              <a:path h="6406532" w="4620711">
                <a:moveTo>
                  <a:pt x="0" y="0"/>
                </a:moveTo>
                <a:lnTo>
                  <a:pt x="4620711" y="0"/>
                </a:lnTo>
                <a:lnTo>
                  <a:pt x="4620711" y="6406532"/>
                </a:lnTo>
                <a:lnTo>
                  <a:pt x="0" y="6406532"/>
                </a:lnTo>
                <a:lnTo>
                  <a:pt x="0" y="0"/>
                </a:lnTo>
                <a:close/>
              </a:path>
            </a:pathLst>
          </a:custGeom>
          <a:blipFill>
            <a:blip r:embed="rId3"/>
            <a:stretch>
              <a:fillRect l="0" t="0" r="0" b="0"/>
            </a:stretch>
          </a:blipFill>
        </p:spPr>
      </p:sp>
      <p:sp>
        <p:nvSpPr>
          <p:cNvPr name="TextBox 4" id="4"/>
          <p:cNvSpPr txBox="true"/>
          <p:nvPr/>
        </p:nvSpPr>
        <p:spPr>
          <a:xfrm rot="0">
            <a:off x="2526155" y="309405"/>
            <a:ext cx="13235691"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Challenges</a:t>
            </a:r>
          </a:p>
        </p:txBody>
      </p:sp>
      <p:sp>
        <p:nvSpPr>
          <p:cNvPr name="TextBox 5" id="5"/>
          <p:cNvSpPr txBox="true"/>
          <p:nvPr/>
        </p:nvSpPr>
        <p:spPr>
          <a:xfrm rot="0">
            <a:off x="1888973" y="1649600"/>
            <a:ext cx="14139470" cy="6005991"/>
          </a:xfrm>
          <a:prstGeom prst="rect">
            <a:avLst/>
          </a:prstGeom>
        </p:spPr>
        <p:txBody>
          <a:bodyPr anchor="t" rtlCol="false" tIns="0" lIns="0" bIns="0" rIns="0">
            <a:spAutoFit/>
          </a:bodyPr>
          <a:lstStyle/>
          <a:p>
            <a:pPr algn="ctr" marL="522192" indent="-261096" lvl="1">
              <a:lnSpc>
                <a:spcPts val="3386"/>
              </a:lnSpc>
              <a:buAutoNum type="arabicPeriod" startAt="1"/>
            </a:pPr>
            <a:r>
              <a:rPr lang="en-US" sz="2418">
                <a:solidFill>
                  <a:srgbClr val="FFFFFF"/>
                </a:solidFill>
                <a:latin typeface="Poppins"/>
                <a:ea typeface="Poppins"/>
                <a:cs typeface="Poppins"/>
                <a:sym typeface="Poppins"/>
              </a:rPr>
              <a:t>Natural Language Understanding: Understanding the natural language of customer queries posed a challenge, especially when the queries were vague or used non-standard terminology. The fuzzy search and keyword-based intent detection helped mitigate this issue.</a:t>
            </a:r>
          </a:p>
          <a:p>
            <a:pPr algn="ctr" marL="522192" indent="-261096" lvl="1">
              <a:lnSpc>
                <a:spcPts val="3386"/>
              </a:lnSpc>
              <a:buAutoNum type="arabicPeriod" startAt="1"/>
            </a:pPr>
            <a:r>
              <a:rPr lang="en-US" sz="2418">
                <a:solidFill>
                  <a:srgbClr val="FFFFFF"/>
                </a:solidFill>
                <a:latin typeface="Poppins"/>
                <a:ea typeface="Poppins"/>
                <a:cs typeface="Poppins"/>
                <a:sym typeface="Poppins"/>
              </a:rPr>
              <a:t>Context Management: Maintaining the context of the conversation across multiple exchanges was crucial for delivering accurate and helpful responses. This was achieved by storing and referencing past interactions in conversation history.</a:t>
            </a:r>
          </a:p>
          <a:p>
            <a:pPr algn="ctr" marL="522192" indent="-261096" lvl="1">
              <a:lnSpc>
                <a:spcPts val="3386"/>
              </a:lnSpc>
              <a:buAutoNum type="arabicPeriod" startAt="1"/>
            </a:pPr>
            <a:r>
              <a:rPr lang="en-US" sz="2418">
                <a:solidFill>
                  <a:srgbClr val="FFFFFF"/>
                </a:solidFill>
                <a:latin typeface="Poppins"/>
                <a:ea typeface="Poppins"/>
                <a:cs typeface="Poppins"/>
                <a:sym typeface="Poppins"/>
              </a:rPr>
              <a:t>Scalability: As the FAQ database grows, ensuring the chatbot remains efficient and responsive was a concern. Optimization techniques were implemented to handle a larger dataset without compromising performance.</a:t>
            </a:r>
          </a:p>
          <a:p>
            <a:pPr algn="ctr" marL="522192" indent="-261096" lvl="1">
              <a:lnSpc>
                <a:spcPts val="3386"/>
              </a:lnSpc>
              <a:spcBef>
                <a:spcPct val="0"/>
              </a:spcBef>
              <a:buAutoNum type="arabicPeriod" startAt="1"/>
            </a:pPr>
            <a:r>
              <a:rPr lang="en-US" sz="2418">
                <a:solidFill>
                  <a:srgbClr val="FFFFFF"/>
                </a:solidFill>
                <a:latin typeface="Poppins"/>
                <a:ea typeface="Poppins"/>
                <a:cs typeface="Poppins"/>
                <a:sym typeface="Poppins"/>
              </a:rPr>
              <a:t>User Experience: Ensuring the chatbot provides a human-like interaction while avoiding confusion or irrelevant responses required careful attention to the design of the response system and conversation flow.</a:t>
            </a:r>
          </a:p>
          <a:p>
            <a:pPr algn="ctr">
              <a:lnSpc>
                <a:spcPts val="3386"/>
              </a:lnSpc>
              <a:spcBef>
                <a:spcPct val="0"/>
              </a:spcBef>
            </a:pP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2">
              <a:alphaModFix amt="18000"/>
            </a:blip>
            <a:stretch>
              <a:fillRect l="0" t="0" r="0" b="0"/>
            </a:stretch>
          </a:blipFill>
        </p:spPr>
      </p:sp>
      <p:sp>
        <p:nvSpPr>
          <p:cNvPr name="Freeform 3" id="3"/>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3"/>
            <a:stretch>
              <a:fillRect l="0" t="0" r="0" b="0"/>
            </a:stretch>
          </a:blipFill>
        </p:spPr>
      </p:sp>
      <p:sp>
        <p:nvSpPr>
          <p:cNvPr name="TextBox 4" id="4"/>
          <p:cNvSpPr txBox="true"/>
          <p:nvPr/>
        </p:nvSpPr>
        <p:spPr>
          <a:xfrm rot="0">
            <a:off x="6255102" y="929386"/>
            <a:ext cx="8178096" cy="1562416"/>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Conclusion</a:t>
            </a:r>
          </a:p>
        </p:txBody>
      </p:sp>
      <p:sp>
        <p:nvSpPr>
          <p:cNvPr name="TextBox 5" id="5"/>
          <p:cNvSpPr txBox="true"/>
          <p:nvPr/>
        </p:nvSpPr>
        <p:spPr>
          <a:xfrm rot="0">
            <a:off x="6255102" y="2178080"/>
            <a:ext cx="9113766" cy="643461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The enhanced customer support chatbot offers an efficient, scalable, and contextually aware solution for answering customer queries in the electronic gadgets retail sector. By leveraging advanced techniques such as fuzzy matching, intent detection, and conversation history, the system provides real-time assistance and improves customer satisfaction. Despite challenges such as natural language understanding and context management, the project demonstrates the potential of chatbots to revolutionize customer service in the retail industry. Moving forward, further improvements can be made to handle more complex queries and integrate additional functionalities like order placement and personalized recommendations.</a:t>
            </a:r>
          </a:p>
          <a:p>
            <a:pPr algn="just">
              <a:lnSpc>
                <a:spcPts val="3386"/>
              </a:lnSpc>
              <a:spcBef>
                <a:spcPct val="0"/>
              </a:spcBef>
            </a:pPr>
          </a:p>
        </p:txBody>
      </p:sp>
      <p:sp>
        <p:nvSpPr>
          <p:cNvPr name="TextBox 6" id="6"/>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2">
              <a:alphaModFix amt="18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DAGm1NkAD_w</dc:identifier>
  <dcterms:modified xsi:type="dcterms:W3CDTF">2011-08-01T06:04:30Z</dcterms:modified>
  <cp:revision>1</cp:revision>
  <dc:title>Purple Futuristic Modern Artificial Intelligence Project Presentation</dc:title>
</cp:coreProperties>
</file>